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73" r:id="rId3"/>
    <p:sldMasterId id="2147483662" r:id="rId4"/>
  </p:sldMasterIdLst>
  <p:handoutMasterIdLst>
    <p:handoutMasterId r:id="rId27"/>
  </p:handoutMasterIdLst>
  <p:sldIdLst>
    <p:sldId id="265" r:id="rId5"/>
    <p:sldId id="266" r:id="rId6"/>
    <p:sldId id="267" r:id="rId7"/>
    <p:sldId id="277" r:id="rId8"/>
    <p:sldId id="281" r:id="rId9"/>
    <p:sldId id="280" r:id="rId10"/>
    <p:sldId id="279" r:id="rId11"/>
    <p:sldId id="268" r:id="rId12"/>
    <p:sldId id="270" r:id="rId13"/>
    <p:sldId id="271" r:id="rId14"/>
    <p:sldId id="282" r:id="rId15"/>
    <p:sldId id="283" r:id="rId16"/>
    <p:sldId id="286" r:id="rId17"/>
    <p:sldId id="285" r:id="rId18"/>
    <p:sldId id="284" r:id="rId19"/>
    <p:sldId id="288" r:id="rId20"/>
    <p:sldId id="273" r:id="rId21"/>
    <p:sldId id="292" r:id="rId22"/>
    <p:sldId id="290" r:id="rId23"/>
    <p:sldId id="289" r:id="rId24"/>
    <p:sldId id="26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25/01/2023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">
            <a:extLst>
              <a:ext uri="{FF2B5EF4-FFF2-40B4-BE49-F238E27FC236}">
                <a16:creationId xmlns:a16="http://schemas.microsoft.com/office/drawing/2014/main" id="{8665301B-3766-B1B1-1B25-A3882450ED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8" y="5196654"/>
            <a:ext cx="11488271" cy="1325563"/>
          </a:xfrm>
          <a:prstGeom prst="rect">
            <a:avLst/>
          </a:prstGeom>
          <a:gradFill flip="none" rotWithShape="1">
            <a:gsLst>
              <a:gs pos="0">
                <a:srgbClr val="14053A">
                  <a:alpha val="0"/>
                </a:srgbClr>
              </a:gs>
              <a:gs pos="100000">
                <a:srgbClr val="14053A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>
              <a:buFontTx/>
              <a:buNone/>
              <a:defRPr lang="it-IT" sz="3200">
                <a:latin typeface="open sans" panose="020B0606030504020204" pitchFamily="34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895A75-C27E-2669-2564-FB91389B9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728" y="3357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1F06A-DE42-59CC-D7BE-B1635866217B}"/>
              </a:ext>
            </a:extLst>
          </p:cNvPr>
          <p:cNvSpPr txBox="1"/>
          <p:nvPr userDrawn="1"/>
        </p:nvSpPr>
        <p:spPr>
          <a:xfrm>
            <a:off x="867229" y="35392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54358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9238"/>
          </a:xfrm>
        </p:spPr>
        <p:txBody>
          <a:bodyPr anchor="ctr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8814C-AFC5-7090-7725-992B3C66177E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Sponsors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93619CA-DC9E-0BFC-1729-65D8098BDB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46F48-04C9-D7AB-5D6F-36054BA3343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86474AB-A117-A5F1-5439-2BC5250C69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91951"/>
          <a:stretch/>
        </p:blipFill>
        <p:spPr>
          <a:xfrm>
            <a:off x="0" y="6306030"/>
            <a:ext cx="12192000" cy="5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05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C337-6C11-B602-7821-E9097545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</p:spPr>
        <p:txBody>
          <a:bodyPr anchor="b">
            <a:normAutofit/>
          </a:bodyPr>
          <a:lstStyle>
            <a:lvl1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C144-751C-15F5-7CE2-1A097C00C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5804" y="3149600"/>
            <a:ext cx="2626196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0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714" y="365125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1755-40A2-2C77-FC89-FDD8273B9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2641" y="3730171"/>
            <a:ext cx="2626196" cy="312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6F36-328F-5C7D-AC93-BE258653EBFE}"/>
              </a:ext>
            </a:extLst>
          </p:cNvPr>
          <p:cNvSpPr txBox="1"/>
          <p:nvPr userDrawn="1"/>
        </p:nvSpPr>
        <p:spPr>
          <a:xfrm>
            <a:off x="852713" y="361670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35335-69C9-5B50-6D12-346621E0C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110" y="1382890"/>
            <a:ext cx="6716747" cy="409221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1552575"/>
            <a:ext cx="5153025" cy="33528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CCDCF-57FC-DD86-3511-FE550EEB331D}"/>
              </a:ext>
            </a:extLst>
          </p:cNvPr>
          <p:cNvSpPr txBox="1"/>
          <p:nvPr userDrawn="1"/>
        </p:nvSpPr>
        <p:spPr>
          <a:xfrm>
            <a:off x="838200" y="364894"/>
            <a:ext cx="10541000" cy="9123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dirty="0"/>
              <a:t>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647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1103625"/>
            <a:ext cx="11488271" cy="132556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6EF93-FE07-EADA-D276-7A7BE4D37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181" y="4276281"/>
            <a:ext cx="5407134" cy="23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491218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172" y="3788201"/>
            <a:ext cx="4633686" cy="1079637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927" y="4934436"/>
            <a:ext cx="2575617" cy="137159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171" y="2431680"/>
            <a:ext cx="4599831" cy="8992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63D016-4C9E-DB02-5EAD-CE4E16714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857" y="2802880"/>
            <a:ext cx="1926544" cy="519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0AA165-FA6E-90B8-08CB-207552BEAA40}"/>
              </a:ext>
            </a:extLst>
          </p:cNvPr>
          <p:cNvSpPr txBox="1"/>
          <p:nvPr userDrawn="1"/>
        </p:nvSpPr>
        <p:spPr>
          <a:xfrm>
            <a:off x="7053943" y="243723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5A28-1A6D-A2FE-9568-AC3382ED9E4B}"/>
              </a:ext>
            </a:extLst>
          </p:cNvPr>
          <p:cNvSpPr txBox="1"/>
          <p:nvPr userDrawn="1"/>
        </p:nvSpPr>
        <p:spPr>
          <a:xfrm>
            <a:off x="838200" y="343673"/>
            <a:ext cx="10541000" cy="49145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75540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31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17" Type="http://schemas.openxmlformats.org/officeDocument/2006/relationships/image" Target="../media/image9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7.png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C8E1FC8A-2260-0672-D22D-7792D4A487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7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23AA-DABE-E2B9-4C04-1EA4B18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D57D5-CEFF-6AB1-B8AE-638DE0E77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AEBE-DE33-B4B9-D8D1-A1AA7BFBD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A3F9-414D-4C08-AF35-0C595485D5F1}" type="datetimeFigureOut">
              <a:rPr lang="it-IT" smtClean="0"/>
              <a:t>25/01/2023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6829-5CE2-954B-2EA1-D25A9B77C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50C6-70F4-EBB6-C006-1F76E1450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12855-726A-4060-AA16-3E562FB847DB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A227-925A-3B4F-8BD4-313BD1419CB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0E1B6B6-69AB-74C5-34C6-CCE0A061EA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63414" y="6128210"/>
            <a:ext cx="1509486" cy="571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78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8" r:id="rId3"/>
    <p:sldLayoutId id="2147483681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AD01DB0-49A5-711B-6437-E6BC9E48E5F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5142" y="6365070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92B90BD-ACA8-D295-A203-A17A4862F5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8162" y="6348153"/>
            <a:ext cx="1728945" cy="402840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1E960A8-64A6-B8F2-EB4C-35B7B8DDEC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595898" y="6293685"/>
            <a:ext cx="961029" cy="51177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C700A1-5D5B-0878-00DE-3804DCD46C5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233058" y="6381809"/>
            <a:ext cx="1716314" cy="3355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A93378-50A6-D864-08EB-13E4732474B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58286" y="6402852"/>
            <a:ext cx="1088572" cy="2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2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hyperlink" Target="https://www.intre.it/" TargetMode="External"/><Relationship Id="rId12" Type="http://schemas.openxmlformats.org/officeDocument/2006/relationships/hyperlink" Target="https://albertoacerbis.com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stefano.maffeis@intre.it" TargetMode="External"/><Relationship Id="rId11" Type="http://schemas.openxmlformats.org/officeDocument/2006/relationships/image" Target="../media/image47.png"/><Relationship Id="rId5" Type="http://schemas.openxmlformats.org/officeDocument/2006/relationships/hyperlink" Target="mailto:alberto.acerbis@intre.it" TargetMode="External"/><Relationship Id="rId10" Type="http://schemas.openxmlformats.org/officeDocument/2006/relationships/hyperlink" Target="https://github.com/lesbass" TargetMode="External"/><Relationship Id="rId4" Type="http://schemas.openxmlformats.org/officeDocument/2006/relationships/image" Target="../media/image44.jpe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86C7D-02A9-EFC4-4B18-00513343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WebAssembly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Cos’è WebAssembly?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252F80A-8F27-E1F0-E68C-C565C441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757286"/>
            <a:ext cx="5455917" cy="13367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6E540180-8CE8-D275-F85B-D4FE88F1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900504"/>
            <a:ext cx="5455917" cy="10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latin typeface="+mj-lt"/>
                <a:ea typeface="+mj-ea"/>
                <a:cs typeface="+mj-cs"/>
              </a:rPr>
              <a:t>JavaScript is dead. Long live to JavaScript!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D09277E3-039E-6822-A4FD-4A0F6925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71" y="2427543"/>
            <a:ext cx="6729589" cy="37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6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latin typeface="+mj-lt"/>
                <a:ea typeface="+mj-ea"/>
                <a:cs typeface="+mj-cs"/>
              </a:rPr>
              <a:t>Use Case: Ottimizzazione Immagini nel Browser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55BFCFB2-03B0-C604-9011-12900472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56" y="2298655"/>
            <a:ext cx="7784883" cy="39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436" y="448071"/>
            <a:ext cx="2926080" cy="1076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+mj-lt"/>
                <a:cs typeface="+mj-cs"/>
              </a:rPr>
              <a:t>WASI</a:t>
            </a: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88F75C-63A9-FC96-F38C-88C04D64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" r="-2" b="-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2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WAGI</a:t>
            </a:r>
          </a:p>
        </p:txBody>
      </p:sp>
      <p:pic>
        <p:nvPicPr>
          <p:cNvPr id="5" name="Picture 2" descr="Icona Del Desktop Computer O Logo Nera, Desktop Computer Domestico  Personale Illustrazione Vettoriale - Illustrazione di hardware, scrittorio:  131970747">
            <a:extLst>
              <a:ext uri="{FF2B5EF4-FFF2-40B4-BE49-F238E27FC236}">
                <a16:creationId xmlns:a16="http://schemas.microsoft.com/office/drawing/2014/main" id="{D8D932CA-46AB-2383-9015-28A27C71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49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rver Logo Vector Art, Icons, and Graphics for Free Download">
            <a:extLst>
              <a:ext uri="{FF2B5EF4-FFF2-40B4-BE49-F238E27FC236}">
                <a16:creationId xmlns:a16="http://schemas.microsoft.com/office/drawing/2014/main" id="{66D2AEA3-3A17-49AD-C0BF-FE4737BB0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76" y="28483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D7D92DAF-48BF-D91F-F5CE-EBDC6014EAD0}"/>
              </a:ext>
            </a:extLst>
          </p:cNvPr>
          <p:cNvCxnSpPr/>
          <p:nvPr/>
        </p:nvCxnSpPr>
        <p:spPr>
          <a:xfrm>
            <a:off x="4059135" y="2337434"/>
            <a:ext cx="1473693" cy="745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71B7453A-3947-CB57-94B7-69611D59024C}"/>
              </a:ext>
            </a:extLst>
          </p:cNvPr>
          <p:cNvCxnSpPr>
            <a:cxnSpLocks/>
          </p:cNvCxnSpPr>
          <p:nvPr/>
        </p:nvCxnSpPr>
        <p:spPr>
          <a:xfrm>
            <a:off x="6420595" y="3384735"/>
            <a:ext cx="1953087" cy="976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A3FDEBDD-3935-9941-776B-5D22E1944C76}"/>
              </a:ext>
            </a:extLst>
          </p:cNvPr>
          <p:cNvCxnSpPr>
            <a:cxnSpLocks/>
          </p:cNvCxnSpPr>
          <p:nvPr/>
        </p:nvCxnSpPr>
        <p:spPr>
          <a:xfrm rot="10800000">
            <a:off x="6420595" y="4508502"/>
            <a:ext cx="1828800" cy="1043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048774A1-325C-CCBB-9E93-D38C5D7A2844}"/>
              </a:ext>
            </a:extLst>
          </p:cNvPr>
          <p:cNvCxnSpPr/>
          <p:nvPr/>
        </p:nvCxnSpPr>
        <p:spPr>
          <a:xfrm rot="10800000">
            <a:off x="2967182" y="2967749"/>
            <a:ext cx="2565647" cy="1441116"/>
          </a:xfrm>
          <a:prstGeom prst="bentConnector3">
            <a:avLst>
              <a:gd name="adj1" fmla="val 99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Open and close brackets enclosing a hexagon - Free icons">
            <a:extLst>
              <a:ext uri="{FF2B5EF4-FFF2-40B4-BE49-F238E27FC236}">
                <a16:creationId xmlns:a16="http://schemas.microsoft.com/office/drawing/2014/main" id="{0B3E1263-8550-58EE-1443-D74F4F9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95" y="38806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WebAssembly and .NET</a:t>
            </a:r>
          </a:p>
        </p:txBody>
      </p:sp>
      <p:pic>
        <p:nvPicPr>
          <p:cNvPr id="5" name="Picture 2" descr="Introduction to Blazor. Web development with c# | inventiv">
            <a:extLst>
              <a:ext uri="{FF2B5EF4-FFF2-40B4-BE49-F238E27FC236}">
                <a16:creationId xmlns:a16="http://schemas.microsoft.com/office/drawing/2014/main" id="{453FA260-638D-81B3-5557-DAEFDE6D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936" y="764659"/>
            <a:ext cx="5697968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ABBD2E-3364-B7D8-383B-2DFE9D23FE9F}"/>
              </a:ext>
            </a:extLst>
          </p:cNvPr>
          <p:cNvSpPr txBox="1"/>
          <p:nvPr/>
        </p:nvSpPr>
        <p:spPr>
          <a:xfrm>
            <a:off x="4440936" y="433623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Enhanced debugging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Hot reload improvements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Expanded web crypto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Improved JavaScript interop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Multithreading (preview)</a:t>
            </a:r>
          </a:p>
        </p:txBody>
      </p:sp>
    </p:spTree>
    <p:extLst>
      <p:ext uri="{BB962C8B-B14F-4D97-AF65-F5344CB8AC3E}">
        <p14:creationId xmlns:p14="http://schemas.microsoft.com/office/powerpoint/2010/main" val="31220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BE949B-62AE-6B8D-19CB-CDF9037BDD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F150F-CB80-577E-14AC-E5A1E481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5986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WebAssembly &amp; Docker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0CFFEFD-63C1-B529-56FB-443A7142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54" y="2277801"/>
            <a:ext cx="3862399" cy="39062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1E6917B4-9AA7-0AB7-C2FA-93DBE4E0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25" y="2277802"/>
            <a:ext cx="4678191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curezza delle navi mercantili: dispositivi di salvataggio e manutenzione">
            <a:extLst>
              <a:ext uri="{FF2B5EF4-FFF2-40B4-BE49-F238E27FC236}">
                <a16:creationId xmlns:a16="http://schemas.microsoft.com/office/drawing/2014/main" id="{2701F33E-DE3E-364D-5E0A-FF018242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8" r="1" b="1"/>
          <a:stretch/>
        </p:blipFill>
        <p:spPr bwMode="auto">
          <a:xfrm>
            <a:off x="603671" y="-1"/>
            <a:ext cx="115883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cs typeface="+mj-cs"/>
              </a:rPr>
              <a:t>Cloud Computing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03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E56E3D-3117-E92A-45E6-CC7690A51A9B}"/>
              </a:ext>
            </a:extLst>
          </p:cNvPr>
          <p:cNvSpPr txBox="1"/>
          <p:nvPr/>
        </p:nvSpPr>
        <p:spPr>
          <a:xfrm>
            <a:off x="1166649" y="3379979"/>
            <a:ext cx="3874685" cy="3186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Virtual Machine (Heavyweight class)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Containers (Middleweight class)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Wasm</a:t>
            </a:r>
            <a:r>
              <a:rPr lang="en-US" dirty="0">
                <a:solidFill>
                  <a:schemeClr val="bg1"/>
                </a:solidFill>
              </a:rPr>
              <a:t> (Lightweight class)</a:t>
            </a:r>
          </a:p>
        </p:txBody>
      </p:sp>
    </p:spTree>
    <p:extLst>
      <p:ext uri="{BB962C8B-B14F-4D97-AF65-F5344CB8AC3E}">
        <p14:creationId xmlns:p14="http://schemas.microsoft.com/office/powerpoint/2010/main" val="23176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427D52-54BC-3AD0-4FA7-A659CD5F9326}"/>
              </a:ext>
            </a:extLst>
          </p:cNvPr>
          <p:cNvSpPr txBox="1"/>
          <p:nvPr/>
        </p:nvSpPr>
        <p:spPr>
          <a:xfrm>
            <a:off x="694944" y="3072384"/>
            <a:ext cx="4288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Usiamo </a:t>
            </a:r>
            <a:r>
              <a:rPr lang="it-IT" dirty="0" err="1">
                <a:solidFill>
                  <a:schemeClr val="bg1"/>
                </a:solidFill>
              </a:rPr>
              <a:t>WebAssembly</a:t>
            </a:r>
            <a:r>
              <a:rPr lang="it-IT" dirty="0">
                <a:solidFill>
                  <a:schemeClr val="bg1"/>
                </a:solidFill>
              </a:rPr>
              <a:t> per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Avviare e arrestare </a:t>
            </a:r>
            <a:r>
              <a:rPr lang="it-IT" dirty="0" err="1">
                <a:solidFill>
                  <a:schemeClr val="bg1"/>
                </a:solidFill>
              </a:rPr>
              <a:t>microservizi</a:t>
            </a:r>
            <a:r>
              <a:rPr lang="it-IT" dirty="0">
                <a:solidFill>
                  <a:schemeClr val="bg1"/>
                </a:solidFill>
              </a:rPr>
              <a:t> che svolgano, ognuno, un semplice task (AWS Lamba, Azure </a:t>
            </a:r>
            <a:r>
              <a:rPr lang="it-IT" dirty="0" err="1">
                <a:solidFill>
                  <a:schemeClr val="bg1"/>
                </a:solidFill>
              </a:rPr>
              <a:t>Functions</a:t>
            </a:r>
            <a:r>
              <a:rPr lang="it-IT" dirty="0">
                <a:solidFill>
                  <a:schemeClr val="bg1"/>
                </a:solidFill>
              </a:rPr>
              <a:t>?)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Mantengono il consumo di risorse al minimo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Possono scalare rapidamente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B80FC9-C366-6B1C-7B56-E56EF35D5E30}"/>
              </a:ext>
            </a:extLst>
          </p:cNvPr>
          <p:cNvSpPr txBox="1"/>
          <p:nvPr/>
        </p:nvSpPr>
        <p:spPr>
          <a:xfrm>
            <a:off x="7153658" y="3072384"/>
            <a:ext cx="4288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Usiamo Docker per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Mantenere lo stato e organizzare le comunicazioni tra diversi moduli </a:t>
            </a:r>
            <a:r>
              <a:rPr lang="it-IT">
                <a:solidFill>
                  <a:schemeClr val="bg1"/>
                </a:solidFill>
              </a:rPr>
              <a:t>WebAssembly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Long Running </a:t>
            </a:r>
            <a:r>
              <a:rPr lang="it-IT" dirty="0" err="1">
                <a:solidFill>
                  <a:schemeClr val="bg1"/>
                </a:solidFill>
              </a:rPr>
              <a:t>Process</a:t>
            </a:r>
            <a:r>
              <a:rPr lang="it-IT" dirty="0">
                <a:solidFill>
                  <a:schemeClr val="bg1"/>
                </a:solidFill>
              </a:rPr>
              <a:t> (Saga)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Processi con carichi prevedibili</a:t>
            </a:r>
          </a:p>
        </p:txBody>
      </p:sp>
      <p:pic>
        <p:nvPicPr>
          <p:cNvPr id="2050" name="Picture 2" descr="Is WebAssembly the New Docker?">
            <a:extLst>
              <a:ext uri="{FF2B5EF4-FFF2-40B4-BE49-F238E27FC236}">
                <a16:creationId xmlns:a16="http://schemas.microsoft.com/office/drawing/2014/main" id="{DFBD82D8-7009-AB5B-26A8-86E681DF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2" y="310983"/>
            <a:ext cx="6288024" cy="214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Docker loves WebAssembly</a:t>
            </a:r>
            <a:endParaRPr lang="en-US" sz="54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13E181-1247-2CF4-05DC-1954894B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746849"/>
            <a:ext cx="5455917" cy="1357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713CC6-C90A-2A46-449C-713025A7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839125"/>
            <a:ext cx="5455917" cy="11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F9837C-9563-8629-93D2-36686E9449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854416-DCFC-AA09-1949-06E7C09B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08BC-A18A-7FC8-B4C0-77BEC347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171"/>
          </a:xfrm>
        </p:spPr>
        <p:txBody>
          <a:bodyPr/>
          <a:lstStyle/>
          <a:p>
            <a:r>
              <a:rPr lang="it-IT" dirty="0"/>
              <a:t>About </a:t>
            </a:r>
            <a:r>
              <a:rPr lang="it-IT" dirty="0" err="1"/>
              <a:t>Us</a:t>
            </a:r>
            <a:endParaRPr lang="it-IT" dirty="0"/>
          </a:p>
        </p:txBody>
      </p:sp>
      <p:pic>
        <p:nvPicPr>
          <p:cNvPr id="5" name="Immagine 4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B36D4847-1435-D15F-F6CC-359388664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40" y="1116580"/>
            <a:ext cx="1508955" cy="150895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DDB8C4-BC17-2F97-4918-231D1D80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50" y="1793113"/>
            <a:ext cx="412553" cy="3349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ED5E53-9E6B-2046-11F7-AFC5D431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08" y="2290572"/>
            <a:ext cx="412553" cy="33496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EF886F-AEA4-420F-8A98-3CFBE071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340" y="1116580"/>
            <a:ext cx="1508955" cy="150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88A47C-C1FD-DEBB-A027-28E789025A13}"/>
              </a:ext>
            </a:extLst>
          </p:cNvPr>
          <p:cNvSpPr txBox="1"/>
          <p:nvPr/>
        </p:nvSpPr>
        <p:spPr>
          <a:xfrm>
            <a:off x="2651599" y="1715911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5"/>
              </a:rPr>
              <a:t>alberto.acerbis@intre.it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BD768A-DE95-CC9F-D201-E677B6B7BA37}"/>
              </a:ext>
            </a:extLst>
          </p:cNvPr>
          <p:cNvSpPr txBox="1"/>
          <p:nvPr/>
        </p:nvSpPr>
        <p:spPr>
          <a:xfrm>
            <a:off x="2651599" y="2219447"/>
            <a:ext cx="324028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1400" dirty="0">
                <a:hlinkClick r:id="rId6"/>
              </a:rPr>
              <a:t>stefano.maffeis@intre.it</a:t>
            </a:r>
            <a:endParaRPr lang="it-IT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56DA66-D700-8337-5BFA-2F314B88E1B0}"/>
              </a:ext>
            </a:extLst>
          </p:cNvPr>
          <p:cNvSpPr/>
          <p:nvPr/>
        </p:nvSpPr>
        <p:spPr>
          <a:xfrm>
            <a:off x="1105528" y="4426780"/>
            <a:ext cx="2716949" cy="112136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9328A"/>
              </a:solidFill>
              <a:highlight>
                <a:srgbClr val="0261C4"/>
              </a:highlight>
            </a:endParaRPr>
          </a:p>
        </p:txBody>
      </p:sp>
      <p:pic>
        <p:nvPicPr>
          <p:cNvPr id="12" name="Immagine 11">
            <a:hlinkClick r:id="rId7"/>
            <a:extLst>
              <a:ext uri="{FF2B5EF4-FFF2-40B4-BE49-F238E27FC236}">
                <a16:creationId xmlns:a16="http://schemas.microsoft.com/office/drawing/2014/main" id="{4E10FB60-AC64-97A8-9A16-169C7D42C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685" y="4784262"/>
            <a:ext cx="1792634" cy="40640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A028754-C59B-BE7D-364B-3C4E7B07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340" y="2852174"/>
            <a:ext cx="312405" cy="3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F094F9-E1BE-E85F-1136-A07F89C81613}"/>
              </a:ext>
            </a:extLst>
          </p:cNvPr>
          <p:cNvSpPr txBox="1"/>
          <p:nvPr/>
        </p:nvSpPr>
        <p:spPr>
          <a:xfrm>
            <a:off x="6344825" y="2820512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10"/>
              </a:rPr>
              <a:t>Stefano Maffeis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DB10561-ADB5-8F33-D656-AE0637D1D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9240" y="2868006"/>
            <a:ext cx="346002" cy="29657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80BDD8-F7B1-39BB-8D61-5AFBF3C65E55}"/>
              </a:ext>
            </a:extLst>
          </p:cNvPr>
          <p:cNvSpPr txBox="1"/>
          <p:nvPr/>
        </p:nvSpPr>
        <p:spPr>
          <a:xfrm>
            <a:off x="9385242" y="2817695"/>
            <a:ext cx="17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  <a:hlinkClick r:id="rId12"/>
              </a:rPr>
              <a:t>Alberto Acerbis</a:t>
            </a:r>
            <a:endParaRPr lang="it-IT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1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A4ECF6-0ECC-E59D-7509-3F21D08C6D81}"/>
              </a:ext>
            </a:extLst>
          </p:cNvPr>
          <p:cNvSpPr txBox="1"/>
          <p:nvPr/>
        </p:nvSpPr>
        <p:spPr>
          <a:xfrm>
            <a:off x="7674926" y="795527"/>
            <a:ext cx="4087306" cy="1829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🗓️ </a:t>
            </a:r>
            <a:r>
              <a:rPr lang="en-US" sz="3600" dirty="0">
                <a:latin typeface="+mj-lt"/>
                <a:ea typeface="+mj-ea"/>
                <a:cs typeface="+mj-cs"/>
              </a:rPr>
              <a:t>1989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latin typeface="+mj-lt"/>
                <a:ea typeface="+mj-ea"/>
                <a:cs typeface="+mj-cs"/>
              </a:rPr>
              <a:t>Tim Berners-Lee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HTML Source Code Viewer Websit - App su Google Play">
            <a:extLst>
              <a:ext uri="{FF2B5EF4-FFF2-40B4-BE49-F238E27FC236}">
                <a16:creationId xmlns:a16="http://schemas.microsoft.com/office/drawing/2014/main" id="{5CAB2BDA-01BE-0B4C-0C49-9D59A16CB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1" b="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86C5C4-3E6B-05FB-537F-897EE78033D4}"/>
              </a:ext>
            </a:extLst>
          </p:cNvPr>
          <p:cNvSpPr txBox="1"/>
          <p:nvPr/>
        </p:nvSpPr>
        <p:spPr>
          <a:xfrm>
            <a:off x="7528622" y="667511"/>
            <a:ext cx="4087306" cy="1801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🗓️ 1995 – </a:t>
            </a:r>
            <a:r>
              <a:rPr lang="en-US" sz="5400" i="1" dirty="0">
                <a:latin typeface="+mj-lt"/>
                <a:ea typeface="+mj-ea"/>
                <a:cs typeface="+mj-cs"/>
              </a:rPr>
              <a:t>Bernard </a:t>
            </a:r>
            <a:r>
              <a:rPr lang="en-US" sz="5400" i="1" dirty="0" err="1">
                <a:latin typeface="+mj-lt"/>
                <a:ea typeface="+mj-ea"/>
                <a:cs typeface="+mj-cs"/>
              </a:rPr>
              <a:t>Eich</a:t>
            </a:r>
            <a:endParaRPr lang="en-US" sz="5400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i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/>
              <a:t>JavaScript!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/>
              <a:t>e </a:t>
            </a:r>
            <a:r>
              <a:rPr lang="en-US" sz="5100" dirty="0" err="1"/>
              <a:t>nulla</a:t>
            </a:r>
            <a:r>
              <a:rPr lang="en-US" sz="5100" dirty="0"/>
              <a:t> fu </a:t>
            </a:r>
            <a:r>
              <a:rPr lang="en-US" sz="5100" dirty="0" err="1"/>
              <a:t>più</a:t>
            </a:r>
            <a:r>
              <a:rPr lang="en-US" sz="5100" dirty="0"/>
              <a:t> come prima!</a:t>
            </a:r>
            <a:endParaRPr lang="en-US" sz="51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ro Babbo Natale -24 &amp; Il Mondo secondo Bombetti - Mammaholic">
            <a:extLst>
              <a:ext uri="{FF2B5EF4-FFF2-40B4-BE49-F238E27FC236}">
                <a16:creationId xmlns:a16="http://schemas.microsoft.com/office/drawing/2014/main" id="{351DB809-A829-7A44-A77B-E711796DF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3" r="-1" b="285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6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CFCD92-8676-6507-E45B-2F8BBA509FC4}"/>
              </a:ext>
            </a:extLst>
          </p:cNvPr>
          <p:cNvSpPr txBox="1"/>
          <p:nvPr/>
        </p:nvSpPr>
        <p:spPr>
          <a:xfrm>
            <a:off x="8367576" y="318227"/>
            <a:ext cx="3545762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+mj-lt"/>
                <a:ea typeface="+mj-ea"/>
                <a:cs typeface="+mj-cs"/>
              </a:rPr>
              <a:t>🗓️ 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2011 - </a:t>
            </a:r>
            <a:r>
              <a:rPr lang="en-US" sz="31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Google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Sul </a:t>
            </a:r>
            <a:r>
              <a:rPr lang="en-US" sz="31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mio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browser </a:t>
            </a:r>
            <a:r>
              <a:rPr lang="en-US" sz="31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funziona</a:t>
            </a: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6" descr="google chrome - Enabling developer tools on a NACL page - Stack Overflow">
            <a:extLst>
              <a:ext uri="{FF2B5EF4-FFF2-40B4-BE49-F238E27FC236}">
                <a16:creationId xmlns:a16="http://schemas.microsoft.com/office/drawing/2014/main" id="{11E6CA21-E10D-EC0F-7CC2-02A60AB3C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" r="2659" b="1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2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DF1511-B771-6079-6882-D073FC83AC57}"/>
              </a:ext>
            </a:extLst>
          </p:cNvPr>
          <p:cNvSpPr txBox="1"/>
          <p:nvPr/>
        </p:nvSpPr>
        <p:spPr>
          <a:xfrm>
            <a:off x="804673" y="3364992"/>
            <a:ext cx="4224528" cy="26883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🗓️ 2013 - </a:t>
            </a:r>
            <a:r>
              <a:rPr lang="en-US" sz="4200" i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Mozilla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	Asm.js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Forse</a:t>
            </a:r>
            <a:r>
              <a:rPr lang="en-US" sz="42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ci </a:t>
            </a:r>
            <a:r>
              <a:rPr lang="en-US" sz="4200" kern="1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siamo</a:t>
            </a:r>
            <a:endParaRPr lang="en-US" sz="42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8" descr="asm.js, Emscripten &amp; friends | tfw">
            <a:extLst>
              <a:ext uri="{FF2B5EF4-FFF2-40B4-BE49-F238E27FC236}">
                <a16:creationId xmlns:a16="http://schemas.microsoft.com/office/drawing/2014/main" id="{B3C393E2-FD83-EE04-F63C-E1B8CD2B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730" y="187614"/>
            <a:ext cx="5061858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asellaDiTesto 4">
            <a:extLst>
              <a:ext uri="{FF2B5EF4-FFF2-40B4-BE49-F238E27FC236}">
                <a16:creationId xmlns:a16="http://schemas.microsoft.com/office/drawing/2014/main" id="{277082AC-AC70-F6F7-AC40-8B2DA5E141C6}"/>
              </a:ext>
            </a:extLst>
          </p:cNvPr>
          <p:cNvSpPr txBox="1"/>
          <p:nvPr/>
        </p:nvSpPr>
        <p:spPr>
          <a:xfrm>
            <a:off x="8534926" y="517333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🗓️ 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2015 </a:t>
            </a:r>
            <a:r>
              <a:rPr lang="en-US" sz="37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Brendan </a:t>
            </a:r>
            <a:r>
              <a:rPr lang="en-US" sz="3700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Eich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.. </a:t>
            </a:r>
            <a:r>
              <a:rPr lang="en-US" sz="3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ancora</a:t>
            </a: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4" descr="Immagine che contiene persona, posando&#10;&#10;Descrizione generata automaticamente">
            <a:extLst>
              <a:ext uri="{FF2B5EF4-FFF2-40B4-BE49-F238E27FC236}">
                <a16:creationId xmlns:a16="http://schemas.microsoft.com/office/drawing/2014/main" id="{9EADD1DC-55B5-3CE7-633E-75F17CAAB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r="18018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8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 ha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bisogno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WASM?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Google Chrome, il logo poteva essere molto diverso: ecco tutte le icone  scartate">
            <a:extLst>
              <a:ext uri="{FF2B5EF4-FFF2-40B4-BE49-F238E27FC236}">
                <a16:creationId xmlns:a16="http://schemas.microsoft.com/office/drawing/2014/main" id="{A83DAD79-2CF2-A327-6F76-1C802137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086" y="288789"/>
            <a:ext cx="2410097" cy="13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A6BDE-6A61-D0DA-ED8B-6804F0BB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7880" y="1272777"/>
            <a:ext cx="1829652" cy="1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odello cell phone | PosterMyWall">
            <a:extLst>
              <a:ext uri="{FF2B5EF4-FFF2-40B4-BE49-F238E27FC236}">
                <a16:creationId xmlns:a16="http://schemas.microsoft.com/office/drawing/2014/main" id="{9A42C792-F729-7AD8-5885-775FD2E3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43" y="3726460"/>
            <a:ext cx="2329136" cy="2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0" descr="Desktop Computer Vector Icon for Your Web Site Design, Logo, App, UI.  Vector Illustration Stock Vector - Illustration of line, display: 151573142">
            <a:extLst>
              <a:ext uri="{FF2B5EF4-FFF2-40B4-BE49-F238E27FC236}">
                <a16:creationId xmlns:a16="http://schemas.microsoft.com/office/drawing/2014/main" id="{AD5A98F8-3732-45EB-6BCF-AA1E8A2D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800" y="368428"/>
            <a:ext cx="1952160" cy="19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20215F-BD98-9EDD-5EE6-90B8CC8E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9997" y="4872446"/>
            <a:ext cx="1692946" cy="169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6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 ha bisogno di Wasm?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azure-cloud-logo - Wallit">
            <a:extLst>
              <a:ext uri="{FF2B5EF4-FFF2-40B4-BE49-F238E27FC236}">
                <a16:creationId xmlns:a16="http://schemas.microsoft.com/office/drawing/2014/main" id="{771411C7-811A-B4F4-4DDC-D63736E60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r="20966" b="-1"/>
          <a:stretch/>
        </p:blipFill>
        <p:spPr bwMode="auto"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Rendering Definition">
            <a:extLst>
              <a:ext uri="{FF2B5EF4-FFF2-40B4-BE49-F238E27FC236}">
                <a16:creationId xmlns:a16="http://schemas.microsoft.com/office/drawing/2014/main" id="{F8E1FB37-9A85-03CD-BCAB-6D68ECC0A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42736" b="1"/>
          <a:stretch/>
        </p:blipFill>
        <p:spPr bwMode="auto"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ws-logo - Futurum Research">
            <a:extLst>
              <a:ext uri="{FF2B5EF4-FFF2-40B4-BE49-F238E27FC236}">
                <a16:creationId xmlns:a16="http://schemas.microsoft.com/office/drawing/2014/main" id="{3EAE6104-11A3-36DB-54F0-1231F3683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429" b="3"/>
          <a:stretch/>
        </p:blipFill>
        <p:spPr bwMode="auto">
          <a:xfrm>
            <a:off x="8324865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9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ent Them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203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open sans</vt:lpstr>
      <vt:lpstr>Open Sans Light</vt:lpstr>
      <vt:lpstr>Rockwell</vt:lpstr>
      <vt:lpstr>Event Theme 1</vt:lpstr>
      <vt:lpstr>Event Theme 2</vt:lpstr>
      <vt:lpstr>Event Theme 3</vt:lpstr>
      <vt:lpstr>Event Theme 4</vt:lpstr>
      <vt:lpstr>Perché WebAssembly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Chi ha bisogno di WASM?</vt:lpstr>
      <vt:lpstr>Chi ha bisogno di Wasm?</vt:lpstr>
      <vt:lpstr>Cos’è WebAssembly?</vt:lpstr>
      <vt:lpstr>JavaScript is dead. Long live to JavaScript!</vt:lpstr>
      <vt:lpstr>Use Case: Ottimizzazione Immagini nel Browser</vt:lpstr>
      <vt:lpstr>WASI</vt:lpstr>
      <vt:lpstr>WAGI</vt:lpstr>
      <vt:lpstr>WebAssembly and .NET</vt:lpstr>
      <vt:lpstr>Demo</vt:lpstr>
      <vt:lpstr>WebAssembly &amp; Docker</vt:lpstr>
      <vt:lpstr>Cloud Computing</vt:lpstr>
      <vt:lpstr>Presentazione standard di PowerPoint</vt:lpstr>
      <vt:lpstr>Docker loves WebAssembly</vt:lpstr>
      <vt:lpstr>Presentazione standard di PowerPoint</vt:lpstr>
      <vt:lpstr>About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Acerbis Alberto</cp:lastModifiedBy>
  <cp:revision>19</cp:revision>
  <dcterms:created xsi:type="dcterms:W3CDTF">2022-10-11T15:09:05Z</dcterms:created>
  <dcterms:modified xsi:type="dcterms:W3CDTF">2023-01-25T13:57:08Z</dcterms:modified>
</cp:coreProperties>
</file>